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14"/>
  </p:notesMasterIdLst>
  <p:handoutMasterIdLst>
    <p:handoutMasterId r:id="rId15"/>
  </p:handoutMasterIdLst>
  <p:sldIdLst>
    <p:sldId id="376" r:id="rId2"/>
    <p:sldId id="445" r:id="rId3"/>
    <p:sldId id="455" r:id="rId4"/>
    <p:sldId id="464" r:id="rId5"/>
    <p:sldId id="465" r:id="rId6"/>
    <p:sldId id="448" r:id="rId7"/>
    <p:sldId id="460" r:id="rId8"/>
    <p:sldId id="466" r:id="rId9"/>
    <p:sldId id="467" r:id="rId10"/>
    <p:sldId id="457" r:id="rId11"/>
    <p:sldId id="456" r:id="rId12"/>
    <p:sldId id="463" r:id="rId13"/>
  </p:sldIdLst>
  <p:sldSz cx="9144000" cy="6858000" type="screen4x3"/>
  <p:notesSz cx="6797675" cy="987425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1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00"/>
    <a:srgbClr val="800000"/>
    <a:srgbClr val="0033CC"/>
    <a:srgbClr val="CCFFFF"/>
    <a:srgbClr val="FFCC99"/>
    <a:srgbClr val="CCCC00"/>
    <a:srgbClr val="00CC00"/>
    <a:srgbClr val="996633"/>
    <a:srgbClr val="00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F42E76-8FE4-4C7A-9A32-787CFFCC653C}" v="1" dt="2021-11-14T10:50:40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6418" autoAdjust="0"/>
  </p:normalViewPr>
  <p:slideViewPr>
    <p:cSldViewPr>
      <p:cViewPr varScale="1">
        <p:scale>
          <a:sx n="74" d="100"/>
          <a:sy n="74" d="100"/>
        </p:scale>
        <p:origin x="1685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728"/>
    </p:cViewPr>
  </p:sorterViewPr>
  <p:notesViewPr>
    <p:cSldViewPr>
      <p:cViewPr>
        <p:scale>
          <a:sx n="100" d="100"/>
          <a:sy n="100" d="100"/>
        </p:scale>
        <p:origin x="1050" y="-1416"/>
      </p:cViewPr>
      <p:guideLst>
        <p:guide orient="horz" pos="2171"/>
        <p:guide pos="292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13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946401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47713"/>
            <a:ext cx="4916488" cy="3689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691063"/>
            <a:ext cx="4986338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3" rIns="92885" bIns="46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378950"/>
            <a:ext cx="2946401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7895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fld id="{480B1165-9335-4490-A2CF-E29C5EDA27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160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2233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2233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2233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2233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E8F15A5-6023-41DB-A222-EA0A024F0D0B}" type="slidenum">
              <a:rPr lang="en-GB" sz="1000" smtClean="0">
                <a:latin typeface="Arial" charset="0"/>
              </a:rPr>
              <a:pPr/>
              <a:t>1</a:t>
            </a:fld>
            <a:endParaRPr lang="en-GB" sz="100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954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0B1165-9335-4490-A2CF-E29C5EDA27A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01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0B1165-9335-4490-A2CF-E29C5EDA27A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8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62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4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2743200"/>
            <a:ext cx="44196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800">
                <a:latin typeface="Verdana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678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1069EC97-1614-4016-80B0-056622A390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6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0"/>
            <a:ext cx="22479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591300" cy="6248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4BF222A5-C630-481B-992E-9A13343A11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25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5814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0F3B785A-0954-4728-9AEE-5E5AFAB699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990600"/>
            <a:ext cx="8153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7B25E2B7-64FE-43AC-AA85-A3DABC177F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6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8"/>
            <a:ext cx="8153400" cy="53340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2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   Slide </a:t>
            </a:r>
            <a:fld id="{DB10DA04-BE61-4688-A47F-CE638610C5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0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C150C643-5973-4420-ACC5-63A35F854A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6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6388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93BE6C5-5479-4F7F-8C6F-07C4AB25D8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3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35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7150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   Slide </a:t>
            </a:r>
            <a:fld id="{E5B3E104-0B9F-48A0-9620-CE9BF067F8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7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6388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   Slide </a:t>
            </a:r>
            <a:fld id="{4A783B3C-2206-4294-B5F7-8065074B6C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9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57600" y="5257800"/>
            <a:ext cx="1905000" cy="381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48E61B8B-F9E7-434F-A85A-58E6B26E35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838198"/>
            <a:ext cx="8153400" cy="530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Line 17"/>
          <p:cNvSpPr>
            <a:spLocks noChangeShapeType="1"/>
          </p:cNvSpPr>
          <p:nvPr userDrawn="1"/>
        </p:nvSpPr>
        <p:spPr bwMode="auto">
          <a:xfrm>
            <a:off x="457200" y="6248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9916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1032" name="Rectangle 16"/>
          <p:cNvSpPr>
            <a:spLocks noChangeArrowheads="1"/>
          </p:cNvSpPr>
          <p:nvPr userDrawn="1"/>
        </p:nvSpPr>
        <p:spPr bwMode="auto">
          <a:xfrm>
            <a:off x="7010400" y="64008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4763" lvl="1" algn="r">
              <a:spcBef>
                <a:spcPct val="50000"/>
              </a:spcBef>
            </a:pPr>
            <a:r>
              <a:rPr lang="en-US" sz="1200" dirty="0">
                <a:latin typeface="Arial Narrow" pitchFamily="34" charset="0"/>
              </a:rPr>
              <a:t>Last updated: 14/10/21</a:t>
            </a:r>
          </a:p>
        </p:txBody>
      </p:sp>
      <p:sp>
        <p:nvSpPr>
          <p:cNvPr id="1033" name="Rectangle 16"/>
          <p:cNvSpPr>
            <a:spLocks noChangeArrowheads="1"/>
          </p:cNvSpPr>
          <p:nvPr userDrawn="1"/>
        </p:nvSpPr>
        <p:spPr bwMode="auto">
          <a:xfrm>
            <a:off x="3733800" y="6400800"/>
            <a:ext cx="1714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4763" lvl="1" algn="ctr">
              <a:spcBef>
                <a:spcPct val="50000"/>
              </a:spcBef>
            </a:pPr>
            <a:r>
              <a:rPr lang="en-US" altLang="en-US" sz="1200" dirty="0"/>
              <a:t>Week 1 Lesson Plan</a:t>
            </a:r>
            <a:br>
              <a:rPr lang="en-US" sz="1200" dirty="0">
                <a:latin typeface="Arial Narrow" pitchFamily="34" charset="0"/>
              </a:rPr>
            </a:br>
            <a:r>
              <a:rPr lang="en-US" sz="1200" dirty="0">
                <a:latin typeface="Arial Narrow" pitchFamily="34" charset="0"/>
              </a:rPr>
              <a:t>Slide </a:t>
            </a:r>
            <a:fld id="{C547723C-E064-4B18-A6E4-9DEF22D414C9}" type="slidenum">
              <a:rPr lang="en-US" sz="1200">
                <a:latin typeface="Arial Narrow" pitchFamily="34" charset="0"/>
              </a:rPr>
              <a:pPr marL="4763" lvl="1" algn="ctr">
                <a:spcBef>
                  <a:spcPct val="50000"/>
                </a:spcBef>
              </a:pPr>
              <a:t>‹#›</a:t>
            </a:fld>
            <a:endParaRPr lang="en-US" sz="1200" dirty="0">
              <a:latin typeface="Arial Narrow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5265" y="6351941"/>
            <a:ext cx="1554035" cy="353659"/>
          </a:xfrm>
          <a:prstGeom prst="rect">
            <a:avLst/>
          </a:prstGeom>
        </p:spPr>
      </p:pic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2057400" y="6400800"/>
            <a:ext cx="1524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4763" lvl="1">
              <a:spcBef>
                <a:spcPct val="50000"/>
              </a:spcBef>
            </a:pPr>
            <a:r>
              <a:rPr lang="en-US" sz="1200" dirty="0">
                <a:latin typeface="Arial Narrow" pitchFamily="34" charset="0"/>
              </a:rPr>
              <a:t>Diploma in CSF</a:t>
            </a:r>
            <a:br>
              <a:rPr lang="en-US" sz="1200" dirty="0">
                <a:latin typeface="Arial Narrow" pitchFamily="34" charset="0"/>
              </a:rPr>
            </a:br>
            <a:r>
              <a:rPr lang="en-US" sz="1200" dirty="0">
                <a:latin typeface="Arial Narrow" pitchFamily="34" charset="0"/>
              </a:rPr>
              <a:t>FED AY21/22, Sem 2</a:t>
            </a:r>
          </a:p>
        </p:txBody>
      </p:sp>
      <p:sp>
        <p:nvSpPr>
          <p:cNvPr id="2" name="MSIPCMContentMarking" descr="{&quot;HashCode&quot;:-1818968269,&quot;Placement&quot;:&quot;Header&quot;,&quot;Top&quot;:0.0,&quot;Left&quot;:0.0,&quot;SlideWidth&quot;:720,&quot;SlideHeight&quot;:540}"/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learningwebdesign.com" TargetMode="External"/><Relationship Id="rId2" Type="http://schemas.openxmlformats.org/officeDocument/2006/relationships/hyperlink" Target="https://ebookcentral.proquest.com/lib/np/detail.action?docID=5412749&amp;query=Learning+Web+Desig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learning/html5-structure-syntax-and-semantics/what-are-web-semantics?u=4253874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file:///\\ictspace.ict.np.edu.sg\FE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ChangeArrowheads="1"/>
          </p:cNvSpPr>
          <p:nvPr/>
        </p:nvSpPr>
        <p:spPr bwMode="auto">
          <a:xfrm>
            <a:off x="0" y="0"/>
            <a:ext cx="1828800" cy="6858000"/>
          </a:xfrm>
          <a:prstGeom prst="rect">
            <a:avLst/>
          </a:prstGeom>
          <a:solidFill>
            <a:srgbClr val="0033CC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1371600"/>
            <a:ext cx="6553200" cy="3048000"/>
          </a:xfrm>
        </p:spPr>
        <p:txBody>
          <a:bodyPr/>
          <a:lstStyle/>
          <a:p>
            <a:pPr marL="742950" indent="-742950">
              <a:lnSpc>
                <a:spcPct val="130000"/>
              </a:lnSpc>
              <a:buClr>
                <a:srgbClr val="0033CC"/>
              </a:buClr>
              <a:buSzPct val="100000"/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Hypertext Markup Language </a:t>
            </a:r>
          </a:p>
          <a:p>
            <a:pPr marL="742950" indent="-742950">
              <a:lnSpc>
                <a:spcPct val="130000"/>
              </a:lnSpc>
              <a:buClr>
                <a:srgbClr val="0033CC"/>
              </a:buClr>
              <a:buSzPct val="100000"/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Structural HTML Elements</a:t>
            </a:r>
          </a:p>
          <a:p>
            <a:pPr marL="742950" indent="-742950">
              <a:lnSpc>
                <a:spcPct val="130000"/>
              </a:lnSpc>
              <a:buClr>
                <a:srgbClr val="0033CC"/>
              </a:buClr>
              <a:buSzPct val="100000"/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Phrasing HTML Elements </a:t>
            </a:r>
          </a:p>
          <a:p>
            <a:pPr marL="742950" indent="-742950">
              <a:lnSpc>
                <a:spcPct val="130000"/>
              </a:lnSpc>
              <a:buClr>
                <a:srgbClr val="0033CC"/>
              </a:buClr>
              <a:buSzPct val="100000"/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Table HTML Elements</a:t>
            </a:r>
          </a:p>
          <a:p>
            <a:pPr algn="ctr">
              <a:lnSpc>
                <a:spcPct val="130000"/>
              </a:lnSpc>
              <a:defRPr/>
            </a:pPr>
            <a:endParaRPr lang="en-GB" sz="2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lnSpc>
                <a:spcPct val="130000"/>
              </a:lnSpc>
              <a:defRPr/>
            </a:pPr>
            <a:endParaRPr lang="en-GB" sz="14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609600" y="1371600"/>
            <a:ext cx="609600" cy="337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WE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E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K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15365" name="Text Box 9"/>
          <p:cNvSpPr txBox="1">
            <a:spLocks noChangeArrowheads="1"/>
          </p:cNvSpPr>
          <p:nvPr/>
        </p:nvSpPr>
        <p:spPr bwMode="auto">
          <a:xfrm>
            <a:off x="0" y="152400"/>
            <a:ext cx="1752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4000" b="1" dirty="0">
                <a:solidFill>
                  <a:schemeClr val="bg1"/>
                </a:solidFill>
                <a:latin typeface="Tahoma" pitchFamily="34" charset="0"/>
              </a:rPr>
              <a:t>FED</a:t>
            </a:r>
          </a:p>
        </p:txBody>
      </p:sp>
      <p:sp>
        <p:nvSpPr>
          <p:cNvPr id="129035" name="Text Box 11"/>
          <p:cNvSpPr txBox="1">
            <a:spLocks noChangeArrowheads="1"/>
          </p:cNvSpPr>
          <p:nvPr/>
        </p:nvSpPr>
        <p:spPr bwMode="auto">
          <a:xfrm>
            <a:off x="457200" y="5562600"/>
            <a:ext cx="914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1</a:t>
            </a: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2590800" y="4876800"/>
            <a:ext cx="5486400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3200" b="1" dirty="0">
                <a:latin typeface="Arial Narrow" pitchFamily="34" charset="0"/>
              </a:rPr>
              <a:t>Front End Development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3200" dirty="0">
                <a:latin typeface="Arial Narrow" pitchFamily="34" charset="0"/>
              </a:rPr>
              <a:t>Diploma in CSF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sz="3200" dirty="0">
                <a:latin typeface="Arial Narrow" pitchFamily="34" charset="0"/>
              </a:rPr>
              <a:t>Year 1 (2021/22), Semester 2</a:t>
            </a:r>
            <a:endParaRPr kumimoji="1" lang="en-GB" sz="4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368" name="Line 15"/>
          <p:cNvSpPr>
            <a:spLocks noChangeShapeType="1"/>
          </p:cNvSpPr>
          <p:nvPr/>
        </p:nvSpPr>
        <p:spPr bwMode="auto">
          <a:xfrm>
            <a:off x="1828800" y="1143000"/>
            <a:ext cx="7315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pic>
        <p:nvPicPr>
          <p:cNvPr id="15369" name="Picture 16" descr="School of 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3048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Reference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685801"/>
            <a:ext cx="4203438" cy="55626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Learning Web Design</a:t>
            </a:r>
          </a:p>
          <a:p>
            <a:pPr marL="0" indent="0">
              <a:buNone/>
            </a:pPr>
            <a:r>
              <a:rPr lang="en-GB" sz="2400" b="0" dirty="0"/>
              <a:t>A Beginner’s Guide to HTML, CSS, JavaScript and Web Graphics</a:t>
            </a:r>
          </a:p>
          <a:p>
            <a:pPr marL="0" indent="0">
              <a:buNone/>
            </a:pPr>
            <a:endParaRPr lang="en-GB" sz="1100" b="0" dirty="0"/>
          </a:p>
          <a:p>
            <a:pPr marL="0" indent="0">
              <a:buNone/>
            </a:pPr>
            <a:r>
              <a:rPr lang="en-GB" b="0" dirty="0"/>
              <a:t>Jennifer </a:t>
            </a:r>
            <a:r>
              <a:rPr lang="en-GB" b="0" dirty="0" err="1"/>
              <a:t>Niederst</a:t>
            </a:r>
            <a:r>
              <a:rPr lang="en-GB" b="0" dirty="0"/>
              <a:t> Robbins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Available to download from NP library: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https://ebookcentral.proquest.com/lib/np/detail.action?docID=5412749&amp;query=Learning+Web+Design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Companion website for the book:</a:t>
            </a:r>
          </a:p>
          <a:p>
            <a:pPr marL="0" indent="0">
              <a:buNone/>
            </a:pPr>
            <a:r>
              <a:rPr lang="en-US" sz="2000" dirty="0">
                <a:hlinkClick r:id="rId3" action="ppaction://hlinkfile"/>
              </a:rPr>
              <a:t>learningwebdesign.com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990600"/>
            <a:ext cx="3914775" cy="47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5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685800"/>
            <a:ext cx="8153400" cy="5334001"/>
          </a:xfrm>
        </p:spPr>
        <p:txBody>
          <a:bodyPr/>
          <a:lstStyle/>
          <a:p>
            <a:r>
              <a:rPr lang="en-US" sz="2400" dirty="0"/>
              <a:t>Read Part I (</a:t>
            </a:r>
            <a:r>
              <a:rPr lang="en-US" sz="2400" dirty="0">
                <a:solidFill>
                  <a:schemeClr val="accent1"/>
                </a:solidFill>
              </a:rPr>
              <a:t>Optional</a:t>
            </a:r>
            <a:r>
              <a:rPr lang="en-US" sz="2400" dirty="0"/>
              <a:t>)– Getting Started (Chapters 1-3) from the textbook.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Read Part II – HTML For Structure (Chapters 4, 5, 6, 8) from the textbook.</a:t>
            </a:r>
          </a:p>
          <a:p>
            <a:r>
              <a:rPr lang="en-US" sz="2400" dirty="0"/>
              <a:t>Additional Reading Material - Structural HTML Elements.pdf</a:t>
            </a:r>
          </a:p>
          <a:p>
            <a:endParaRPr lang="en-US" sz="2400" dirty="0"/>
          </a:p>
          <a:p>
            <a:r>
              <a:rPr lang="en-US" sz="2400" dirty="0"/>
              <a:t>Watch the following video clip (</a:t>
            </a:r>
            <a:r>
              <a:rPr lang="en-US" sz="2400" dirty="0">
                <a:solidFill>
                  <a:schemeClr val="accent1"/>
                </a:solidFill>
              </a:rPr>
              <a:t>Optional</a:t>
            </a:r>
            <a:r>
              <a:rPr lang="en-US" sz="2400" dirty="0"/>
              <a:t>)</a:t>
            </a:r>
          </a:p>
          <a:p>
            <a:pPr marL="685800" lvl="1" indent="-342900"/>
            <a:r>
              <a:rPr lang="en-SG" sz="2000" dirty="0"/>
              <a:t>HTML5: Structure, Syntax, and Semantics</a:t>
            </a:r>
          </a:p>
          <a:p>
            <a:pPr marL="742950" lvl="2" indent="0">
              <a:buNone/>
            </a:pPr>
            <a:r>
              <a:rPr lang="en-US" sz="1800" u="sng" dirty="0">
                <a:hlinkClick r:id="rId2"/>
              </a:rPr>
              <a:t>https://www.linkedin.com/learning/html5-structure-syntax-and-semantics/what-are-web-semantics?u=42538748</a:t>
            </a:r>
            <a:endParaRPr lang="en-US" sz="1800" u="sng" dirty="0"/>
          </a:p>
          <a:p>
            <a:pPr marL="685800" lvl="1" indent="0">
              <a:buNone/>
            </a:pPr>
            <a:r>
              <a:rPr lang="en-GB" sz="16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You need to sign in with your NP email address to view the full video.</a:t>
            </a:r>
            <a:endParaRPr lang="en-SG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90600" y="1610380"/>
            <a:ext cx="758190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GB" sz="1400" b="1" dirty="0"/>
              <a:t>Note: This is a recommended activity. You may opt to skip if you have good understanding of how the web works.</a:t>
            </a:r>
            <a:endParaRPr kumimoji="0" lang="en-GB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290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153400" cy="5334001"/>
          </a:xfrm>
        </p:spPr>
        <p:txBody>
          <a:bodyPr/>
          <a:lstStyle/>
          <a:p>
            <a:r>
              <a:rPr lang="en-US" sz="2400" dirty="0"/>
              <a:t>Complete Week 1 Practical.</a:t>
            </a:r>
          </a:p>
          <a:p>
            <a:pPr lvl="1"/>
            <a:r>
              <a:rPr lang="en-US" sz="1800" dirty="0"/>
              <a:t>Download Week 1 Practical in MEL – “FED 2021-10 Week 1 Worksheet.pdf”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Deadline end of Week 1</a:t>
            </a:r>
          </a:p>
          <a:p>
            <a:endParaRPr lang="en-US" sz="2400" dirty="0"/>
          </a:p>
          <a:p>
            <a:r>
              <a:rPr lang="en-US" sz="2400" dirty="0"/>
              <a:t>Submit the completed practical files in MEL.</a:t>
            </a:r>
          </a:p>
          <a:p>
            <a:pPr lvl="1"/>
            <a:r>
              <a:rPr lang="en-US" sz="2000" dirty="0"/>
              <a:t>Zipped the source files</a:t>
            </a:r>
          </a:p>
          <a:p>
            <a:pPr lvl="1"/>
            <a:r>
              <a:rPr lang="en-US" sz="2000" dirty="0"/>
              <a:t>Name the zipped file in following format:-</a:t>
            </a:r>
          </a:p>
          <a:p>
            <a:pPr lvl="2"/>
            <a:r>
              <a:rPr lang="en-US" sz="1600" dirty="0"/>
              <a:t>FED-Week01-SXXXXXXXX  (where SXXXXXXXX is your student id)</a:t>
            </a:r>
          </a:p>
          <a:p>
            <a:pPr lvl="1"/>
            <a:r>
              <a:rPr lang="en-US" sz="2000" dirty="0"/>
              <a:t>Submit the zipped file in the weekly folder’s submission link in MEL</a:t>
            </a:r>
          </a:p>
          <a:p>
            <a:pPr lvl="1"/>
            <a:r>
              <a:rPr lang="en-US" sz="2000" dirty="0"/>
              <a:t>Also, submit the zipped file into FED network folder (</a:t>
            </a:r>
            <a:r>
              <a:rPr lang="en-US" sz="2000" dirty="0">
                <a:hlinkClick r:id="rId2" action="ppaction://hlinkfile"/>
              </a:rPr>
              <a:t>\\ictspace.ict.np.edu.sg\FED</a:t>
            </a:r>
            <a:r>
              <a:rPr lang="en-US" sz="2000" dirty="0"/>
              <a:t>) under your </a:t>
            </a:r>
            <a:r>
              <a:rPr lang="en-US" sz="2000" dirty="0" err="1"/>
              <a:t>studentID</a:t>
            </a:r>
            <a:r>
              <a:rPr lang="en-US" sz="2000" dirty="0"/>
              <a:t>. This is for backup purpose only. Main submission is still in MEL.</a:t>
            </a:r>
            <a:endParaRPr lang="en-US" sz="1600" dirty="0"/>
          </a:p>
          <a:p>
            <a:pPr marL="914400" lvl="2" indent="0">
              <a:buNone/>
            </a:pPr>
            <a:endParaRPr lang="en-GB" sz="1600" dirty="0"/>
          </a:p>
          <a:p>
            <a:pPr>
              <a:spcAft>
                <a:spcPts val="600"/>
              </a:spcAft>
            </a:pPr>
            <a:r>
              <a:rPr lang="en-US" sz="2400" dirty="0"/>
              <a:t>If you have any questions please communicate with your tutor via Microsoft Teams.</a:t>
            </a:r>
          </a:p>
        </p:txBody>
      </p:sp>
    </p:spTree>
    <p:extLst>
      <p:ext uri="{BB962C8B-B14F-4D97-AF65-F5344CB8AC3E}">
        <p14:creationId xmlns:p14="http://schemas.microsoft.com/office/powerpoint/2010/main" val="205694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Remote Learning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en-US"/>
            </a:defPPr>
            <a:lvl1pPr marL="0" algn="ctr" defTabSz="4572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66EF6D-3DA9-AB4A-B046-714C943A02D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95300" y="3124200"/>
            <a:ext cx="8153400" cy="1378902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0" u="sng" dirty="0"/>
              <a:t>Step 2</a:t>
            </a:r>
          </a:p>
          <a:p>
            <a:pPr lvl="1"/>
            <a:r>
              <a:rPr lang="en-US" b="0" dirty="0"/>
              <a:t>Perform highlighted activities in Activities slide </a:t>
            </a:r>
          </a:p>
          <a:p>
            <a:pPr lvl="2"/>
            <a:r>
              <a:rPr lang="en-US" sz="2100" dirty="0"/>
              <a:t>Details in slide 11</a:t>
            </a:r>
          </a:p>
          <a:p>
            <a:pPr lvl="2"/>
            <a:r>
              <a:rPr lang="en-US" sz="2100" dirty="0"/>
              <a:t>Optional items if only your time permits</a:t>
            </a:r>
          </a:p>
          <a:p>
            <a:pPr marL="685800" lvl="2" indent="0">
              <a:buNone/>
            </a:pPr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533400" y="4655501"/>
            <a:ext cx="8153400" cy="12265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400" u="sng" dirty="0"/>
              <a:t>Step 3</a:t>
            </a:r>
          </a:p>
          <a:p>
            <a:pPr lvl="1" defTabSz="914400"/>
            <a:r>
              <a:rPr lang="en-US" sz="2900" dirty="0"/>
              <a:t>Complete and Submit Tasks given</a:t>
            </a:r>
          </a:p>
          <a:p>
            <a:pPr lvl="2" defTabSz="914400"/>
            <a:r>
              <a:rPr lang="en-US" sz="2400" dirty="0"/>
              <a:t>Details in slide 12</a:t>
            </a:r>
          </a:p>
          <a:p>
            <a:pPr marL="685800" lvl="2" indent="0" defTabSz="914400">
              <a:buNone/>
            </a:pPr>
            <a:endParaRPr lang="en-US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2335D7B-F7A5-4AAB-8D14-CCE7C538B30A}"/>
              </a:ext>
            </a:extLst>
          </p:cNvPr>
          <p:cNvSpPr txBox="1">
            <a:spLocks/>
          </p:cNvSpPr>
          <p:nvPr/>
        </p:nvSpPr>
        <p:spPr>
          <a:xfrm>
            <a:off x="495300" y="1272222"/>
            <a:ext cx="8153400" cy="17757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400" u="sng" dirty="0"/>
              <a:t>Step 1</a:t>
            </a:r>
          </a:p>
          <a:p>
            <a:pPr lvl="1" defTabSz="914400"/>
            <a:r>
              <a:rPr lang="en-US" sz="2900" dirty="0"/>
              <a:t>Read the given slides. </a:t>
            </a:r>
          </a:p>
          <a:p>
            <a:pPr lvl="2" defTabSz="914400"/>
            <a:r>
              <a:rPr lang="en-US" sz="2400" dirty="0"/>
              <a:t>Details in slide 2-10</a:t>
            </a:r>
          </a:p>
          <a:p>
            <a:pPr lvl="1"/>
            <a:r>
              <a:rPr lang="en-US" sz="2700" dirty="0"/>
              <a:t>Attempt the Exercise</a:t>
            </a:r>
          </a:p>
          <a:p>
            <a:pPr lvl="2"/>
            <a:r>
              <a:rPr lang="en-US" sz="2400" dirty="0"/>
              <a:t>Details in slide 8</a:t>
            </a:r>
          </a:p>
          <a:p>
            <a:pPr lvl="2" defTabSz="914400"/>
            <a:endParaRPr lang="en-US" sz="2400" dirty="0"/>
          </a:p>
          <a:p>
            <a:pPr lvl="2" defTabSz="914400"/>
            <a:endParaRPr lang="en-US" sz="2400" dirty="0"/>
          </a:p>
          <a:p>
            <a:pPr marL="685800" lvl="2" indent="0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4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syntax for creating an HTML document and the details that can be included in the &lt;head&gt; element.</a:t>
            </a:r>
          </a:p>
          <a:p>
            <a:r>
              <a:rPr lang="en-US" dirty="0"/>
              <a:t>HTML elements that are used to organize contents and create a web page using these semantic elements.</a:t>
            </a:r>
          </a:p>
          <a:p>
            <a:r>
              <a:rPr lang="en-US" sz="3600" dirty="0"/>
              <a:t>Semantic meaning to HTML content.</a:t>
            </a:r>
          </a:p>
          <a:p>
            <a:pPr marL="685800" lvl="1" indent="-2286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This will ultimately make your document more maintainable, and when it comes time to write the CSS, you’ll be glad you did.</a:t>
            </a:r>
            <a:endParaRPr lang="en-US" sz="2000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Basics…(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the table element to present tabular data. </a:t>
            </a:r>
            <a:endParaRPr lang="en-US" sz="2800" dirty="0"/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 table consists of rows that are represented by the table row &lt;tr&gt; element. Each row contains a collection of table cells &lt;td&gt; and/or table head cell &lt;</a:t>
            </a:r>
            <a:r>
              <a:rPr lang="en-US" sz="2400" dirty="0" err="1"/>
              <a:t>th</a:t>
            </a:r>
            <a:r>
              <a:rPr lang="en-US" sz="2400" dirty="0"/>
              <a:t>&gt; elements. Columns are not explicitly defined but are inferred based on the existence of &lt;td&gt; or &lt;</a:t>
            </a:r>
            <a:r>
              <a:rPr lang="en-US" sz="2400" dirty="0" err="1"/>
              <a:t>th</a:t>
            </a:r>
            <a:r>
              <a:rPr lang="en-US" sz="2400" dirty="0"/>
              <a:t>&gt; elements </a:t>
            </a:r>
            <a:r>
              <a:rPr lang="en-US" dirty="0"/>
              <a:t>HTML elements that are used to organize contents and create a web page using these semantic elements.</a:t>
            </a:r>
          </a:p>
        </p:txBody>
      </p:sp>
    </p:spTree>
    <p:extLst>
      <p:ext uri="{BB962C8B-B14F-4D97-AF65-F5344CB8AC3E}">
        <p14:creationId xmlns:p14="http://schemas.microsoft.com/office/powerpoint/2010/main" val="141467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929A-F804-4EE8-B600-B660A8C3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Planning the Page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44BA7-44F2-4819-9F0C-8DA3D506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20436"/>
            <a:ext cx="6181725" cy="54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09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153400" cy="53340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/>
              <a:t>Hypertext Markup Language</a:t>
            </a:r>
          </a:p>
          <a:p>
            <a:pPr lvl="1"/>
            <a:r>
              <a:rPr lang="en-US" sz="2400" dirty="0"/>
              <a:t>HTML Document</a:t>
            </a:r>
          </a:p>
          <a:p>
            <a:pPr lvl="1"/>
            <a:r>
              <a:rPr lang="en-US" sz="2400" dirty="0"/>
              <a:t>HTML Elements</a:t>
            </a:r>
          </a:p>
          <a:p>
            <a:pPr lvl="1"/>
            <a:r>
              <a:rPr lang="en-US" sz="2400" dirty="0"/>
              <a:t>Attributes</a:t>
            </a:r>
          </a:p>
          <a:p>
            <a:pPr lvl="1"/>
            <a:r>
              <a:rPr lang="en-US" sz="2400" dirty="0"/>
              <a:t>Miscellaneous Structure Rules</a:t>
            </a:r>
          </a:p>
          <a:p>
            <a:pPr lvl="1"/>
            <a:r>
              <a:rPr lang="en-US" sz="2400" dirty="0"/>
              <a:t>&lt;head&gt; Element and Elements Within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/>
              <a:t>Structural HTML Elements</a:t>
            </a:r>
          </a:p>
          <a:p>
            <a:pPr lvl="1"/>
            <a:r>
              <a:rPr lang="en-US" sz="2400" dirty="0"/>
              <a:t>Sectioning Content</a:t>
            </a:r>
          </a:p>
          <a:p>
            <a:pPr lvl="1"/>
            <a:r>
              <a:rPr lang="en-US" sz="2400" dirty="0"/>
              <a:t>Grouping Elements</a:t>
            </a:r>
          </a:p>
          <a:p>
            <a:pPr lvl="1"/>
            <a:r>
              <a:rPr lang="en-US" sz="2400" dirty="0"/>
              <a:t>Listing Elements</a:t>
            </a:r>
          </a:p>
          <a:p>
            <a:pPr lvl="1"/>
            <a:r>
              <a:rPr lang="en-US" sz="2400" dirty="0"/>
              <a:t>Inline Frames</a:t>
            </a:r>
          </a:p>
          <a:p>
            <a:pPr lvl="1"/>
            <a:endParaRPr lang="en-US" dirty="0"/>
          </a:p>
          <a:p>
            <a:pPr marL="514350" lvl="0" indent="-514350">
              <a:buSzPct val="100000"/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07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153400" cy="53340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sz="2800" dirty="0"/>
              <a:t>Phrasing HTML Elements</a:t>
            </a:r>
          </a:p>
          <a:p>
            <a:pPr lvl="1"/>
            <a:r>
              <a:rPr lang="en-US" sz="2400" dirty="0"/>
              <a:t>Highlighting Text</a:t>
            </a:r>
          </a:p>
          <a:p>
            <a:pPr lvl="1"/>
            <a:r>
              <a:rPr lang="en-US" sz="2400" dirty="0"/>
              <a:t>Other Semantic Phrasing</a:t>
            </a:r>
          </a:p>
          <a:p>
            <a:pPr lvl="1"/>
            <a:r>
              <a:rPr lang="en-US" sz="2400" dirty="0"/>
              <a:t>Edits, Quoting, Span</a:t>
            </a:r>
          </a:p>
          <a:p>
            <a:pPr lvl="1"/>
            <a:r>
              <a:rPr lang="en-US" sz="2400" dirty="0"/>
              <a:t>Adding Carriage Return</a:t>
            </a:r>
          </a:p>
          <a:p>
            <a:pPr marL="514350" indent="-514350">
              <a:buSzPct val="100000"/>
              <a:buFont typeface="+mj-lt"/>
              <a:buAutoNum type="arabicPeriod" startAt="3"/>
            </a:pPr>
            <a:r>
              <a:rPr lang="en-US" dirty="0"/>
              <a:t>Table HTML Elements</a:t>
            </a:r>
          </a:p>
          <a:p>
            <a:pPr lvl="1"/>
            <a:r>
              <a:rPr lang="en-US" dirty="0"/>
              <a:t>Simple Table</a:t>
            </a:r>
          </a:p>
          <a:p>
            <a:pPr lvl="1"/>
            <a:r>
              <a:rPr lang="en-US" dirty="0"/>
              <a:t>Column and Row Headings</a:t>
            </a:r>
          </a:p>
          <a:p>
            <a:pPr lvl="1"/>
            <a:r>
              <a:rPr lang="en-US" dirty="0"/>
              <a:t>Column Groups</a:t>
            </a:r>
          </a:p>
          <a:p>
            <a:pPr lvl="1"/>
            <a:r>
              <a:rPr lang="en-US" dirty="0"/>
              <a:t>Table heading and Footer</a:t>
            </a:r>
          </a:p>
          <a:p>
            <a:pPr lvl="1"/>
            <a:r>
              <a:rPr lang="en-US" dirty="0"/>
              <a:t>Spanning Cells</a:t>
            </a:r>
          </a:p>
          <a:p>
            <a:pPr lvl="1"/>
            <a:endParaRPr lang="en-US" dirty="0"/>
          </a:p>
          <a:p>
            <a:pPr marL="514350" lvl="0" indent="-514350">
              <a:buSzPct val="100000"/>
              <a:buFont typeface="+mj-lt"/>
              <a:buAutoNum type="arabicPeriod" startAt="3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32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838199"/>
            <a:ext cx="8153400" cy="5029202"/>
          </a:xfrm>
        </p:spPr>
        <p:txBody>
          <a:bodyPr/>
          <a:lstStyle/>
          <a:p>
            <a:r>
              <a:rPr lang="en-US" dirty="0"/>
              <a:t>Attempt “FED 2021-10 Week 1 Exercise.docx”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sz="2400" dirty="0"/>
              <a:t>NB: Files can be downloaded from MEL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22247"/>
              </p:ext>
            </p:extLst>
          </p:nvPr>
        </p:nvGraphicFramePr>
        <p:xfrm>
          <a:off x="419100" y="1397000"/>
          <a:ext cx="81534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3401881681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1726225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Videos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562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New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341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dirty="0"/>
                        <a:t>Add Folder And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76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386089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290916"/>
              </p:ext>
            </p:extLst>
          </p:nvPr>
        </p:nvGraphicFramePr>
        <p:xfrm>
          <a:off x="5334000" y="1905000"/>
          <a:ext cx="1919691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06640" imgH="394560" progId="Package">
                  <p:embed/>
                </p:oleObj>
              </mc:Choice>
              <mc:Fallback>
                <p:oleObj name="Packager Shell Object" showAsIcon="1" r:id="rId2" imgW="1106640" imgH="394560" progId="Package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0" y="1905000"/>
                        <a:ext cx="1919691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269975"/>
              </p:ext>
            </p:extLst>
          </p:nvPr>
        </p:nvGraphicFramePr>
        <p:xfrm>
          <a:off x="5181600" y="2805189"/>
          <a:ext cx="2251825" cy="68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292040" imgH="394560" progId="Package">
                  <p:embed/>
                </p:oleObj>
              </mc:Choice>
              <mc:Fallback>
                <p:oleObj name="Packager Shell Object" showAsIcon="1" r:id="rId4" imgW="1292040" imgH="394560" progId="Package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1600" y="2805189"/>
                        <a:ext cx="2251825" cy="68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857697"/>
              </p:ext>
            </p:extLst>
          </p:nvPr>
        </p:nvGraphicFramePr>
        <p:xfrm>
          <a:off x="5281161" y="3708403"/>
          <a:ext cx="1972530" cy="739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1054440" imgH="394560" progId="Package">
                  <p:embed/>
                </p:oleObj>
              </mc:Choice>
              <mc:Fallback>
                <p:oleObj name="Packager Shell Object" showAsIcon="1" r:id="rId6" imgW="1054440" imgH="394560" progId="Package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81161" y="3708403"/>
                        <a:ext cx="1972530" cy="739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1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on HTML Table (reference for worksheet)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73428"/>
              </p:ext>
            </p:extLst>
          </p:nvPr>
        </p:nvGraphicFramePr>
        <p:xfrm>
          <a:off x="647700" y="1535430"/>
          <a:ext cx="76962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0">
                  <a:extLst>
                    <a:ext uri="{9D8B030D-6E8A-4147-A177-3AD203B41FA5}">
                      <a16:colId xmlns:a16="http://schemas.microsoft.com/office/drawing/2014/main" val="3720805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3665137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Videos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81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Table Creation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86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Table – </a:t>
                      </a:r>
                      <a:r>
                        <a:rPr lang="en-US" dirty="0" err="1"/>
                        <a:t>Rowspan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Colspan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836598"/>
                  </a:ext>
                </a:extLst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18984"/>
              </p:ext>
            </p:extLst>
          </p:nvPr>
        </p:nvGraphicFramePr>
        <p:xfrm>
          <a:off x="5189056" y="1905000"/>
          <a:ext cx="2302196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245600" imgH="394560" progId="Package">
                  <p:embed/>
                </p:oleObj>
              </mc:Choice>
              <mc:Fallback>
                <p:oleObj name="Packager Shell Object" showAsIcon="1" r:id="rId2" imgW="1245600" imgH="394560" progId="Package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9056" y="1905000"/>
                        <a:ext cx="2302196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194332"/>
              </p:ext>
            </p:extLst>
          </p:nvPr>
        </p:nvGraphicFramePr>
        <p:xfrm>
          <a:off x="4718351" y="2819839"/>
          <a:ext cx="324360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755360" imgH="394560" progId="Package">
                  <p:embed/>
                </p:oleObj>
              </mc:Choice>
              <mc:Fallback>
                <p:oleObj name="Packager Shell Object" showAsIcon="1" r:id="rId4" imgW="1755360" imgH="394560" progId="Package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8351" y="2819839"/>
                        <a:ext cx="3243605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7700" y="3939197"/>
            <a:ext cx="49295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  <a:cs typeface="Arial" panose="020B0604020202020204" pitchFamily="34" charset="0"/>
              </a:rPr>
              <a:t>NB: Files can be downloaded from MEL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633525"/>
      </p:ext>
    </p:extLst>
  </p:cSld>
  <p:clrMapOvr>
    <a:masterClrMapping/>
  </p:clrMapOvr>
</p:sld>
</file>

<file path=ppt/theme/theme1.xml><?xml version="1.0" encoding="utf-8"?>
<a:theme xmlns:a="http://schemas.openxmlformats.org/drawingml/2006/main" name="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Tahoma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\\Ccsstaff1\software\office97\Template\Designs\CONTPORT.POT</Template>
  <TotalTime>11270</TotalTime>
  <Words>688</Words>
  <Application>Microsoft Office PowerPoint</Application>
  <PresentationFormat>On-screen Show (4:3)</PresentationFormat>
  <Paragraphs>123</Paragraphs>
  <Slides>12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Narrow</vt:lpstr>
      <vt:lpstr>Calibri</vt:lpstr>
      <vt:lpstr>Tahoma</vt:lpstr>
      <vt:lpstr>Times New Roman</vt:lpstr>
      <vt:lpstr>Verdana</vt:lpstr>
      <vt:lpstr>Wingdings</vt:lpstr>
      <vt:lpstr>Wingdings 2</vt:lpstr>
      <vt:lpstr>Contport</vt:lpstr>
      <vt:lpstr>Packager Shell Object</vt:lpstr>
      <vt:lpstr>PowerPoint Presentation</vt:lpstr>
      <vt:lpstr>Remote Learning Instructions</vt:lpstr>
      <vt:lpstr>HTML Basics</vt:lpstr>
      <vt:lpstr>HTML Basics…(Cont)</vt:lpstr>
      <vt:lpstr>Planning the Page Layout</vt:lpstr>
      <vt:lpstr>Topics</vt:lpstr>
      <vt:lpstr>Topics (Cont)</vt:lpstr>
      <vt:lpstr>Exercise</vt:lpstr>
      <vt:lpstr>HTML Table</vt:lpstr>
      <vt:lpstr>Reference</vt:lpstr>
      <vt:lpstr>Activities</vt:lpstr>
      <vt:lpstr>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template</dc:title>
  <dc:creator>School of ICT</dc:creator>
  <cp:lastModifiedBy>Yong Zi Ren /CSF</cp:lastModifiedBy>
  <cp:revision>951</cp:revision>
  <cp:lastPrinted>2000-08-04T01:42:18Z</cp:lastPrinted>
  <dcterms:created xsi:type="dcterms:W3CDTF">1995-05-28T16:29:18Z</dcterms:created>
  <dcterms:modified xsi:type="dcterms:W3CDTF">2021-11-14T10:51:11Z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0286cb9-b49f-4646-87a5-340028348160_Enabled">
    <vt:lpwstr>true</vt:lpwstr>
  </property>
  <property fmtid="{D5CDD505-2E9C-101B-9397-08002B2CF9AE}" pid="3" name="MSIP_Label_30286cb9-b49f-4646-87a5-340028348160_SetDate">
    <vt:lpwstr>2021-10-14T06:34:26Z</vt:lpwstr>
  </property>
  <property fmtid="{D5CDD505-2E9C-101B-9397-08002B2CF9AE}" pid="4" name="MSIP_Label_30286cb9-b49f-4646-87a5-340028348160_Method">
    <vt:lpwstr>Standard</vt:lpwstr>
  </property>
  <property fmtid="{D5CDD505-2E9C-101B-9397-08002B2CF9AE}" pid="5" name="MSIP_Label_30286cb9-b49f-4646-87a5-340028348160_Name">
    <vt:lpwstr>30286cb9-b49f-4646-87a5-340028348160</vt:lpwstr>
  </property>
  <property fmtid="{D5CDD505-2E9C-101B-9397-08002B2CF9AE}" pid="6" name="MSIP_Label_30286cb9-b49f-4646-87a5-340028348160_SiteId">
    <vt:lpwstr>cba9e115-3016-4462-a1ab-a565cba0cdf1</vt:lpwstr>
  </property>
  <property fmtid="{D5CDD505-2E9C-101B-9397-08002B2CF9AE}" pid="7" name="MSIP_Label_30286cb9-b49f-4646-87a5-340028348160_ActionId">
    <vt:lpwstr>d67adba8-a5dc-45bf-935f-4db649ba152b</vt:lpwstr>
  </property>
  <property fmtid="{D5CDD505-2E9C-101B-9397-08002B2CF9AE}" pid="8" name="MSIP_Label_30286cb9-b49f-4646-87a5-340028348160_ContentBits">
    <vt:lpwstr>1</vt:lpwstr>
  </property>
</Properties>
</file>